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9"/>
  </p:notesMasterIdLst>
  <p:handoutMasterIdLst>
    <p:handoutMasterId r:id="rId10"/>
  </p:handoutMasterIdLst>
  <p:sldIdLst>
    <p:sldId id="813" r:id="rId5"/>
    <p:sldId id="5699" r:id="rId6"/>
    <p:sldId id="5701" r:id="rId7"/>
    <p:sldId id="5702" r:id="rId8"/>
  </p:sldIdLst>
  <p:sldSz cx="12192000" cy="6858000"/>
  <p:notesSz cx="6797675" cy="9926638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Finnegan" initials="CF" lastIdx="86" clrIdx="0"/>
  <p:cmAuthor id="2" name="Gemma Hattersley" initials="GH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22C"/>
    <a:srgbClr val="A60330"/>
    <a:srgbClr val="E2640A"/>
    <a:srgbClr val="D11228"/>
    <a:srgbClr val="A7042F"/>
    <a:srgbClr val="DE6109"/>
    <a:srgbClr val="A5042D"/>
    <a:srgbClr val="EFD8DD"/>
    <a:srgbClr val="D190A3"/>
    <a:srgbClr val="D81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597" autoAdjust="0"/>
    <p:restoredTop sz="95226" autoAdjust="0"/>
  </p:normalViewPr>
  <p:slideViewPr>
    <p:cSldViewPr snapToGrid="0" snapToObjects="1">
      <p:cViewPr varScale="1">
        <p:scale>
          <a:sx n="117" d="100"/>
          <a:sy n="117" d="100"/>
        </p:scale>
        <p:origin x="76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78" d="100"/>
          <a:sy n="78" d="100"/>
        </p:scale>
        <p:origin x="1498" y="-13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DAE0AE-12CE-224E-B2BF-7FE8EAE10F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 Nova Cond" panose="020B0506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F35CDF-A3EA-F049-9748-0F07402558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016F-86B0-E84A-8E22-7450A0AA3435}" type="datetimeFigureOut">
              <a:rPr lang="en-US" smtClean="0">
                <a:latin typeface="Arial Nova Cond" panose="020B0506020202020204" pitchFamily="34" charset="0"/>
              </a:rPr>
              <a:t>5/25/2022</a:t>
            </a:fld>
            <a:endParaRPr lang="en-US" dirty="0">
              <a:latin typeface="Arial Nova Cond" panose="020B0506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78E87-8197-9046-A262-E3A395600B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 Nova Cond" panose="020B0506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AFD15-BB04-144C-B334-3560CA344A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BC2F9-CFBF-A847-86D7-2AFCCC0AEEC0}" type="slidenum">
              <a:rPr lang="en-US" smtClean="0">
                <a:latin typeface="Arial Nova Cond" panose="020B0506020202020204" pitchFamily="34" charset="0"/>
              </a:rPr>
              <a:t>‹Nº›</a:t>
            </a:fld>
            <a:endParaRPr lang="en-US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887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ova Cond" panose="020B0506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ova Cond" panose="020B0506020202020204" pitchFamily="34" charset="0"/>
              </a:defRPr>
            </a:lvl1pPr>
          </a:lstStyle>
          <a:p>
            <a:fld id="{2DE956AD-EC92-7149-9CC1-144E54F1C3AB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ova Cond" panose="020B0506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ova Cond" panose="020B0506020202020204" pitchFamily="34" charset="0"/>
              </a:defRPr>
            </a:lvl1pPr>
          </a:lstStyle>
          <a:p>
            <a:fld id="{B8F20BA6-781F-9349-84C4-C819D341E29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96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ova Cond" panose="020B0506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ova Cond" panose="020B0506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ova Cond" panose="020B0506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ova Cond" panose="020B0506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ova Cond" panose="020B0506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20BA6-781F-9349-84C4-C819D341E29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1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rimer plano de un bolígrafo escribiendo en un gráfico">
            <a:extLst>
              <a:ext uri="{FF2B5EF4-FFF2-40B4-BE49-F238E27FC236}">
                <a16:creationId xmlns:a16="http://schemas.microsoft.com/office/drawing/2014/main" id="{07A548C1-FADD-4DBA-9C66-F8D7AC203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5" b="5675"/>
          <a:stretch/>
        </p:blipFill>
        <p:spPr>
          <a:xfrm>
            <a:off x="0" y="0"/>
            <a:ext cx="12192000" cy="6048375"/>
          </a:xfrm>
          <a:prstGeom prst="rect">
            <a:avLst/>
          </a:prstGeom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C75B2EBD-1B55-4593-83D6-D2CE24B7581A}"/>
              </a:ext>
            </a:extLst>
          </p:cNvPr>
          <p:cNvSpPr/>
          <p:nvPr userDrawn="1"/>
        </p:nvSpPr>
        <p:spPr>
          <a:xfrm>
            <a:off x="0" y="1"/>
            <a:ext cx="12192000" cy="6067424"/>
          </a:xfrm>
          <a:prstGeom prst="rect">
            <a:avLst/>
          </a:prstGeom>
          <a:solidFill>
            <a:srgbClr val="5C0000">
              <a:alpha val="6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8380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6 consejos para crear un equipo de ventas ganadorThe Work Smarter Guide –  Redbooth">
            <a:extLst>
              <a:ext uri="{FF2B5EF4-FFF2-40B4-BE49-F238E27FC236}">
                <a16:creationId xmlns:a16="http://schemas.microsoft.com/office/drawing/2014/main" id="{4DCCAE55-3DD4-4D74-88B4-77F4BD5934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0" b="1774"/>
          <a:stretch/>
        </p:blipFill>
        <p:spPr bwMode="auto">
          <a:xfrm>
            <a:off x="0" y="1"/>
            <a:ext cx="12192000" cy="60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794EEB-CFFC-4C67-96B3-4211C2306D69}"/>
              </a:ext>
            </a:extLst>
          </p:cNvPr>
          <p:cNvSpPr/>
          <p:nvPr userDrawn="1"/>
        </p:nvSpPr>
        <p:spPr>
          <a:xfrm>
            <a:off x="0" y="1"/>
            <a:ext cx="12192000" cy="6003636"/>
          </a:xfrm>
          <a:prstGeom prst="rect">
            <a:avLst/>
          </a:prstGeom>
          <a:solidFill>
            <a:srgbClr val="5C0000">
              <a:alpha val="6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9670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Imagen relacionada">
            <a:extLst>
              <a:ext uri="{FF2B5EF4-FFF2-40B4-BE49-F238E27FC236}">
                <a16:creationId xmlns:a16="http://schemas.microsoft.com/office/drawing/2014/main" id="{CB8CC7AD-6CA4-4895-842A-48F1F4BA6CA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7"/>
          <a:stretch/>
        </p:blipFill>
        <p:spPr bwMode="auto">
          <a:xfrm>
            <a:off x="0" y="0"/>
            <a:ext cx="12216680" cy="60579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EEA22B6D-2E64-4A42-B04E-F61E73FDDA2E}"/>
              </a:ext>
            </a:extLst>
          </p:cNvPr>
          <p:cNvSpPr/>
          <p:nvPr userDrawn="1"/>
        </p:nvSpPr>
        <p:spPr>
          <a:xfrm>
            <a:off x="12340" y="-27384"/>
            <a:ext cx="12192000" cy="6085284"/>
          </a:xfrm>
          <a:prstGeom prst="rect">
            <a:avLst/>
          </a:prstGeom>
          <a:solidFill>
            <a:srgbClr val="5C0000">
              <a:alpha val="6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5647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os hombres dibujan a mano el concepto del plan de marketing en el  cuaderno. Los hombres dibujan a mano el concepto del plan | CanStock">
            <a:extLst>
              <a:ext uri="{FF2B5EF4-FFF2-40B4-BE49-F238E27FC236}">
                <a16:creationId xmlns:a16="http://schemas.microsoft.com/office/drawing/2014/main" id="{EBCB83FD-4F85-4CD4-BFF2-4289D5ED285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1" b="13512"/>
          <a:stretch/>
        </p:blipFill>
        <p:spPr bwMode="auto">
          <a:xfrm>
            <a:off x="0" y="0"/>
            <a:ext cx="12192000" cy="592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1B7518CA-2D73-4872-8D01-701A3D4C469F}"/>
              </a:ext>
            </a:extLst>
          </p:cNvPr>
          <p:cNvSpPr/>
          <p:nvPr userDrawn="1"/>
        </p:nvSpPr>
        <p:spPr>
          <a:xfrm>
            <a:off x="0" y="0"/>
            <a:ext cx="12192000" cy="5929744"/>
          </a:xfrm>
          <a:prstGeom prst="rect">
            <a:avLst/>
          </a:prstGeom>
          <a:solidFill>
            <a:schemeClr val="accent3">
              <a:lumMod val="50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38361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obal Market">
            <a:extLst>
              <a:ext uri="{FF2B5EF4-FFF2-40B4-BE49-F238E27FC236}">
                <a16:creationId xmlns:a16="http://schemas.microsoft.com/office/drawing/2014/main" id="{BD80278D-5576-4E5C-953E-1570C32609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2" b="-351"/>
          <a:stretch/>
        </p:blipFill>
        <p:spPr bwMode="auto">
          <a:xfrm>
            <a:off x="0" y="0"/>
            <a:ext cx="121920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3AD23705-4D35-4F80-87F9-DF3CE8B77E2C}"/>
              </a:ext>
            </a:extLst>
          </p:cNvPr>
          <p:cNvSpPr/>
          <p:nvPr userDrawn="1"/>
        </p:nvSpPr>
        <p:spPr>
          <a:xfrm>
            <a:off x="0" y="0"/>
            <a:ext cx="12192000" cy="6057899"/>
          </a:xfrm>
          <a:prstGeom prst="rect">
            <a:avLst/>
          </a:prstGeom>
          <a:solidFill>
            <a:srgbClr val="5C0000">
              <a:alpha val="6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927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lhouettes of business people over night and virtual city background with double exposure of social network interface. Concept of HR and hiring. Toned image - 129406156">
            <a:extLst>
              <a:ext uri="{FF2B5EF4-FFF2-40B4-BE49-F238E27FC236}">
                <a16:creationId xmlns:a16="http://schemas.microsoft.com/office/drawing/2014/main" id="{02BED4F2-A840-4FF4-A4B3-6A928E1467F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7" b="11049"/>
          <a:stretch/>
        </p:blipFill>
        <p:spPr bwMode="auto">
          <a:xfrm>
            <a:off x="0" y="0"/>
            <a:ext cx="121920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2BDC7115-44ED-4A4D-B73C-86BAD78CBBC9}"/>
              </a:ext>
            </a:extLst>
          </p:cNvPr>
          <p:cNvSpPr/>
          <p:nvPr userDrawn="1"/>
        </p:nvSpPr>
        <p:spPr>
          <a:xfrm>
            <a:off x="0" y="-1"/>
            <a:ext cx="12192000" cy="5972175"/>
          </a:xfrm>
          <a:prstGeom prst="rect">
            <a:avLst/>
          </a:prstGeom>
          <a:solidFill>
            <a:srgbClr val="5C0000">
              <a:alpha val="6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8757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nver Skyline Photos | Denver skyline, Skyline, Denver">
            <a:extLst>
              <a:ext uri="{FF2B5EF4-FFF2-40B4-BE49-F238E27FC236}">
                <a16:creationId xmlns:a16="http://schemas.microsoft.com/office/drawing/2014/main" id="{2A122F1D-A127-488D-8A5A-B11E078FC3C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 b="12188"/>
          <a:stretch/>
        </p:blipFill>
        <p:spPr bwMode="auto">
          <a:xfrm>
            <a:off x="0" y="0"/>
            <a:ext cx="12192000" cy="596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6E942126-779A-48FB-9AF2-1B46BAC00489}"/>
              </a:ext>
            </a:extLst>
          </p:cNvPr>
          <p:cNvSpPr/>
          <p:nvPr userDrawn="1"/>
        </p:nvSpPr>
        <p:spPr>
          <a:xfrm>
            <a:off x="0" y="-9426"/>
            <a:ext cx="12192000" cy="6003636"/>
          </a:xfrm>
          <a:prstGeom prst="rect">
            <a:avLst/>
          </a:prstGeom>
          <a:solidFill>
            <a:schemeClr val="tx1">
              <a:lumMod val="85000"/>
              <a:lumOff val="1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877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38">
          <p15:clr>
            <a:srgbClr val="FBAE40"/>
          </p15:clr>
        </p15:guide>
        <p15:guide id="2" pos="724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-INTERI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B0FC3FF6-12E6-0C48-B90B-B1B60E826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7206" y="133162"/>
            <a:ext cx="10648081" cy="474662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b="1" i="0">
                <a:latin typeface="Arial Nova Cond" panose="020B0506020202020204" pitchFamily="34" charset="0"/>
              </a:defRPr>
            </a:lvl1pPr>
            <a:lvl2pPr marL="457179" indent="0">
              <a:buNone/>
              <a:defRPr b="1" i="0">
                <a:latin typeface="Georgia" panose="02040502050405020303" pitchFamily="18" charset="0"/>
              </a:defRPr>
            </a:lvl2pPr>
            <a:lvl3pPr marL="914359" indent="0">
              <a:buNone/>
              <a:defRPr b="1" i="0">
                <a:latin typeface="Georgia" panose="02040502050405020303" pitchFamily="18" charset="0"/>
              </a:defRPr>
            </a:lvl3pPr>
            <a:lvl4pPr marL="1371538" indent="0">
              <a:buNone/>
              <a:defRPr b="1" i="0">
                <a:latin typeface="Georgia" panose="02040502050405020303" pitchFamily="18" charset="0"/>
              </a:defRPr>
            </a:lvl4pPr>
            <a:lvl5pPr marL="1828717" indent="0">
              <a:buNone/>
              <a:defRPr b="1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s-ES" dirty="0"/>
              <a:t>Clica para editar el título</a:t>
            </a:r>
            <a:endParaRPr lang="en-GB" dirty="0"/>
          </a:p>
        </p:txBody>
      </p:sp>
      <p:cxnSp>
        <p:nvCxnSpPr>
          <p:cNvPr id="5" name="Conector recto 4"/>
          <p:cNvCxnSpPr>
            <a:cxnSpLocks/>
          </p:cNvCxnSpPr>
          <p:nvPr userDrawn="1"/>
        </p:nvCxnSpPr>
        <p:spPr>
          <a:xfrm>
            <a:off x="264034" y="740492"/>
            <a:ext cx="11499341" cy="0"/>
          </a:xfrm>
          <a:prstGeom prst="line">
            <a:avLst/>
          </a:prstGeom>
          <a:ln w="28575">
            <a:solidFill>
              <a:srgbClr val="A6033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" name="Picture 2" descr="Nueva imagen corporativa de SGR-Cesgar">
            <a:extLst>
              <a:ext uri="{FF2B5EF4-FFF2-40B4-BE49-F238E27FC236}">
                <a16:creationId xmlns:a16="http://schemas.microsoft.com/office/drawing/2014/main" id="{FA116309-D695-4C5A-BB19-3C53D35CFC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5" y="94398"/>
            <a:ext cx="1427285" cy="51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291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3" pos="15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-INTERI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B0FC3FF6-12E6-0C48-B90B-B1B60E826F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036" y="133162"/>
            <a:ext cx="10648081" cy="474662"/>
          </a:xfrm>
          <a:prstGeom prst="rect">
            <a:avLst/>
          </a:prstGeom>
        </p:spPr>
        <p:txBody>
          <a:bodyPr vert="horz" lIns="0" anchor="ctr" anchorCtr="0"/>
          <a:lstStyle>
            <a:lvl1pPr marL="0" indent="0">
              <a:buNone/>
              <a:defRPr b="1" i="0">
                <a:solidFill>
                  <a:srgbClr val="234781"/>
                </a:solidFill>
                <a:latin typeface="Arial Nova Cond" panose="020B0506020202020204" pitchFamily="34" charset="0"/>
              </a:defRPr>
            </a:lvl1pPr>
            <a:lvl2pPr marL="457179" indent="0">
              <a:buNone/>
              <a:defRPr b="1" i="0">
                <a:latin typeface="Georgia" panose="02040502050405020303" pitchFamily="18" charset="0"/>
              </a:defRPr>
            </a:lvl2pPr>
            <a:lvl3pPr marL="914359" indent="0">
              <a:buNone/>
              <a:defRPr b="1" i="0">
                <a:latin typeface="Georgia" panose="02040502050405020303" pitchFamily="18" charset="0"/>
              </a:defRPr>
            </a:lvl3pPr>
            <a:lvl4pPr marL="1371538" indent="0">
              <a:buNone/>
              <a:defRPr b="1" i="0">
                <a:latin typeface="Georgia" panose="02040502050405020303" pitchFamily="18" charset="0"/>
              </a:defRPr>
            </a:lvl4pPr>
            <a:lvl5pPr marL="1828717" indent="0">
              <a:buNone/>
              <a:defRPr b="1" i="0">
                <a:latin typeface="Georgia" panose="02040502050405020303" pitchFamily="18" charset="0"/>
              </a:defRPr>
            </a:lvl5pPr>
          </a:lstStyle>
          <a:p>
            <a:pPr lvl="0"/>
            <a:r>
              <a:rPr lang="es-ES" dirty="0"/>
              <a:t>Clica para editar el título</a:t>
            </a:r>
            <a:endParaRPr lang="en-GB" dirty="0"/>
          </a:p>
        </p:txBody>
      </p:sp>
      <p:sp>
        <p:nvSpPr>
          <p:cNvPr id="10" name="Marcador de posición de número de diapositiva 5">
            <a:extLst>
              <a:ext uri="{FF2B5EF4-FFF2-40B4-BE49-F238E27FC236}">
                <a16:creationId xmlns:a16="http://schemas.microsoft.com/office/drawing/2014/main" id="{031C3D47-A96F-2B45-B40F-598EE8C07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511" y="6492879"/>
            <a:ext cx="640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 Nova Cond" panose="020B0506020202020204" pitchFamily="34" charset="0"/>
              </a:defRPr>
            </a:lvl1pPr>
          </a:lstStyle>
          <a:p>
            <a:fld id="{0A8B86B1-1757-9C4E-A134-3C987FD14D31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Marcador de posición de imagen 13">
            <a:extLst>
              <a:ext uri="{FF2B5EF4-FFF2-40B4-BE49-F238E27FC236}">
                <a16:creationId xmlns:a16="http://schemas.microsoft.com/office/drawing/2014/main" id="{DFE8F851-7AA4-8846-A56F-8360EF4270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911587" y="120373"/>
            <a:ext cx="1143913" cy="4874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 Nova Cond" panose="020B0506020202020204" pitchFamily="34" charset="0"/>
              </a:defRPr>
            </a:lvl1pPr>
          </a:lstStyle>
          <a:p>
            <a:r>
              <a:rPr lang="en-GB" dirty="0"/>
              <a:t>Logo Activo</a:t>
            </a:r>
          </a:p>
        </p:txBody>
      </p:sp>
      <p:cxnSp>
        <p:nvCxnSpPr>
          <p:cNvPr id="5" name="Conector recto 4"/>
          <p:cNvCxnSpPr/>
          <p:nvPr userDrawn="1"/>
        </p:nvCxnSpPr>
        <p:spPr>
          <a:xfrm>
            <a:off x="264034" y="700684"/>
            <a:ext cx="11791461" cy="4169"/>
          </a:xfrm>
          <a:prstGeom prst="line">
            <a:avLst/>
          </a:prstGeom>
          <a:ln w="38100">
            <a:solidFill>
              <a:srgbClr val="E54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43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7">
          <p15:clr>
            <a:srgbClr val="FBAE40"/>
          </p15:clr>
        </p15:guide>
        <p15:guide id="3" pos="15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4DD6F46-F0A8-423B-A2F9-EC372125040F}"/>
              </a:ext>
            </a:extLst>
          </p:cNvPr>
          <p:cNvSpPr txBox="1"/>
          <p:nvPr userDrawn="1"/>
        </p:nvSpPr>
        <p:spPr>
          <a:xfrm>
            <a:off x="350838" y="6249103"/>
            <a:ext cx="409584" cy="31734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defTabSz="1232345">
              <a:lnSpc>
                <a:spcPct val="85000"/>
              </a:lnSpc>
              <a:spcBef>
                <a:spcPts val="272"/>
              </a:spcBef>
            </a:pPr>
            <a:fld id="{01990C03-C3A3-48FE-AF6D-3AE397C89625}" type="slidenum">
              <a:rPr lang="en-GB" sz="1100" smtClean="0">
                <a:solidFill>
                  <a:srgbClr val="888B8D"/>
                </a:solidFill>
                <a:latin typeface="Arial Nova Cond" panose="020B0506020202020204" pitchFamily="34" charset="0"/>
              </a:rPr>
              <a:pPr defTabSz="1232345">
                <a:lnSpc>
                  <a:spcPct val="85000"/>
                </a:lnSpc>
                <a:spcBef>
                  <a:spcPts val="272"/>
                </a:spcBef>
              </a:pPr>
              <a:t>‹Nº›</a:t>
            </a:fld>
            <a:endParaRPr lang="en-GB" sz="1100" dirty="0">
              <a:solidFill>
                <a:srgbClr val="888B8D"/>
              </a:solidFill>
              <a:latin typeface="Arial Nova Cond" panose="020B0506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8806BE-59D1-4B0E-9843-19FC1CD8574F}"/>
              </a:ext>
            </a:extLst>
          </p:cNvPr>
          <p:cNvSpPr txBox="1"/>
          <p:nvPr userDrawn="1"/>
        </p:nvSpPr>
        <p:spPr>
          <a:xfrm>
            <a:off x="702882" y="6397166"/>
            <a:ext cx="5964774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100" b="0" dirty="0">
                <a:solidFill>
                  <a:schemeClr val="tx2"/>
                </a:solidFill>
                <a:latin typeface="Arial Nova Cond" panose="020B0506020202020204" pitchFamily="34" charset="0"/>
              </a:rPr>
              <a:t>PROGRAMA IMPULSO COMERCIAL SGR  by GLOBAL MARKET  | Better </a:t>
            </a:r>
            <a:r>
              <a:rPr lang="en-GB" sz="1100" b="0" kern="1200" dirty="0">
                <a:solidFill>
                  <a:schemeClr val="tx2"/>
                </a:solidFill>
                <a:latin typeface="Arial Nova Cond" panose="020B0506020202020204" pitchFamily="34" charset="0"/>
                <a:ea typeface="+mn-ea"/>
                <a:cs typeface="+mn-cs"/>
              </a:rPr>
              <a:t>Design | Better Execution | Better Impact</a:t>
            </a:r>
          </a:p>
        </p:txBody>
      </p:sp>
    </p:spTree>
    <p:extLst>
      <p:ext uri="{BB962C8B-B14F-4D97-AF65-F5344CB8AC3E}">
        <p14:creationId xmlns:p14="http://schemas.microsoft.com/office/powerpoint/2010/main" val="8653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65" r:id="rId2"/>
    <p:sldLayoutId id="2147483866" r:id="rId3"/>
    <p:sldLayoutId id="2147483874" r:id="rId4"/>
    <p:sldLayoutId id="2147483871" r:id="rId5"/>
    <p:sldLayoutId id="2147483869" r:id="rId6"/>
    <p:sldLayoutId id="2147483877" r:id="rId7"/>
    <p:sldLayoutId id="2147483853" r:id="rId8"/>
    <p:sldLayoutId id="2147483878" r:id="rId9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845" userDrawn="1">
          <p15:clr>
            <a:srgbClr val="F26B43"/>
          </p15:clr>
        </p15:guide>
        <p15:guide id="5" pos="1822" userDrawn="1">
          <p15:clr>
            <a:srgbClr val="F26B43"/>
          </p15:clr>
        </p15:guide>
        <p15:guide id="16" orient="horz" pos="3816" userDrawn="1">
          <p15:clr>
            <a:srgbClr val="F26B43"/>
          </p15:clr>
        </p15:guide>
        <p15:guide id="17" orient="horz" pos="3739" userDrawn="1">
          <p15:clr>
            <a:srgbClr val="F26B43"/>
          </p15:clr>
        </p15:guide>
        <p15:guide id="18" pos="7514" userDrawn="1">
          <p15:clr>
            <a:srgbClr val="F26B43"/>
          </p15:clr>
        </p15:guide>
        <p15:guide id="19" orient="horz" pos="456" userDrawn="1">
          <p15:clr>
            <a:srgbClr val="F26B43"/>
          </p15:clr>
        </p15:guide>
        <p15:guide id="20" orient="horz" pos="353" userDrawn="1">
          <p15:clr>
            <a:srgbClr val="F26B43"/>
          </p15:clr>
        </p15:guide>
        <p15:guide id="21" pos="228" userDrawn="1">
          <p15:clr>
            <a:srgbClr val="F26B43"/>
          </p15:clr>
        </p15:guide>
        <p15:guide id="22" orient="horz" pos="1109" userDrawn="1">
          <p15:clr>
            <a:srgbClr val="F26B43"/>
          </p15:clr>
        </p15:guide>
        <p15:guide id="23" pos="2252" userDrawn="1">
          <p15:clr>
            <a:srgbClr val="F26B43"/>
          </p15:clr>
        </p15:guide>
        <p15:guide id="24" pos="440" userDrawn="1">
          <p15:clr>
            <a:srgbClr val="F26B43"/>
          </p15:clr>
        </p15:guide>
        <p15:guide id="25" pos="7243" userDrawn="1">
          <p15:clr>
            <a:srgbClr val="F26B43"/>
          </p15:clr>
        </p15:guide>
        <p15:guide id="26" orient="horz" pos="1638" userDrawn="1">
          <p15:clr>
            <a:srgbClr val="F26B43"/>
          </p15:clr>
        </p15:guide>
        <p15:guide id="27" orient="horz" pos="119" userDrawn="1">
          <p15:clr>
            <a:srgbClr val="F26B43"/>
          </p15:clr>
        </p15:guide>
        <p15:guide id="28" orient="horz" pos="3566" userDrawn="1">
          <p15:clr>
            <a:srgbClr val="F26B43"/>
          </p15:clr>
        </p15:guide>
        <p15:guide id="29" orient="horz" pos="2266" userDrawn="1">
          <p15:clr>
            <a:srgbClr val="F26B43"/>
          </p15:clr>
        </p15:guide>
        <p15:guide id="30" pos="7446" userDrawn="1">
          <p15:clr>
            <a:srgbClr val="F26B43"/>
          </p15:clr>
        </p15:guide>
        <p15:guide id="31" pos="2195" userDrawn="1">
          <p15:clr>
            <a:srgbClr val="F26B43"/>
          </p15:clr>
        </p15:guide>
        <p15:guide id="32" orient="horz" pos="15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0">
            <a:extLst>
              <a:ext uri="{FF2B5EF4-FFF2-40B4-BE49-F238E27FC236}">
                <a16:creationId xmlns:a16="http://schemas.microsoft.com/office/drawing/2014/main" id="{DC5BC16F-05A7-414D-BF60-CE78B8B88D93}"/>
              </a:ext>
            </a:extLst>
          </p:cNvPr>
          <p:cNvSpPr txBox="1">
            <a:spLocks/>
          </p:cNvSpPr>
          <p:nvPr/>
        </p:nvSpPr>
        <p:spPr bwMode="gray">
          <a:xfrm>
            <a:off x="348457" y="5556395"/>
            <a:ext cx="11578500" cy="4687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333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050" dirty="0">
                <a:solidFill>
                  <a:schemeClr val="bg1"/>
                </a:solidFill>
                <a:latin typeface="Arial Nova Cond" panose="020B0506020202020204" pitchFamily="34" charset="0"/>
              </a:rPr>
              <a:t>© 2022  Global Market.  All rights reserved. Contains Global Market Confidential and Proprietary information and may not be disclosed or reproduced without the prior written consent of  Global Market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24016-25E5-A441-A049-AF10E98E6F4C}"/>
              </a:ext>
            </a:extLst>
          </p:cNvPr>
          <p:cNvSpPr/>
          <p:nvPr/>
        </p:nvSpPr>
        <p:spPr bwMode="gray">
          <a:xfrm>
            <a:off x="1108954" y="1095376"/>
            <a:ext cx="10359958" cy="121980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 Cond" panose="020B0506020202020204" pitchFamily="34" charset="0"/>
            </a:endParaRP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36A711EC-D4AC-43AF-88C4-1012E9093C7A}"/>
              </a:ext>
            </a:extLst>
          </p:cNvPr>
          <p:cNvSpPr txBox="1">
            <a:spLocks/>
          </p:cNvSpPr>
          <p:nvPr/>
        </p:nvSpPr>
        <p:spPr bwMode="gray">
          <a:xfrm>
            <a:off x="1411709" y="1300796"/>
            <a:ext cx="9451996" cy="903837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  <a:latin typeface="Arial Nova Cond" panose="020B0506020202020204" pitchFamily="34" charset="0"/>
              </a:rPr>
              <a:t>PROGRAMA IMPULSO COMERCIAL SGR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55A2246-AF6F-47F1-8E65-88CC55D40E30}"/>
              </a:ext>
            </a:extLst>
          </p:cNvPr>
          <p:cNvSpPr txBox="1"/>
          <p:nvPr/>
        </p:nvSpPr>
        <p:spPr>
          <a:xfrm>
            <a:off x="1485860" y="2873467"/>
            <a:ext cx="9300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Arial Nova Cond" panose="020B0506020202020204" pitchFamily="34" charset="0"/>
                <a:ea typeface="Segoe UI Symbol" panose="020B0502040204020203" pitchFamily="34" charset="0"/>
              </a:rPr>
              <a:t>PROGRAMA PARA DIRECTORES COMERCIALES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BAA77BA-9D65-4153-95D5-FABF5F85B119}"/>
              </a:ext>
            </a:extLst>
          </p:cNvPr>
          <p:cNvSpPr/>
          <p:nvPr/>
        </p:nvSpPr>
        <p:spPr bwMode="gray">
          <a:xfrm>
            <a:off x="265043" y="6290545"/>
            <a:ext cx="8934941" cy="28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algn="ctr" defTabSz="953984">
              <a:spcBef>
                <a:spcPts val="600"/>
              </a:spcBef>
              <a:spcAft>
                <a:spcPts val="600"/>
              </a:spcAft>
            </a:pPr>
            <a:endParaRPr lang="es-ES" sz="1400" kern="0" dirty="0">
              <a:solidFill>
                <a:schemeClr val="tx2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FF61A32-4F30-48B7-8738-A84EAE320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6198875"/>
            <a:ext cx="1546224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6DA16-A522-4948-94F0-36C632985F2A}"/>
              </a:ext>
            </a:extLst>
          </p:cNvPr>
          <p:cNvSpPr txBox="1"/>
          <p:nvPr/>
        </p:nvSpPr>
        <p:spPr>
          <a:xfrm>
            <a:off x="408848" y="3945903"/>
            <a:ext cx="17194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ES" sz="1000" dirty="0">
              <a:solidFill>
                <a:schemeClr val="bg1"/>
              </a:solidFill>
              <a:latin typeface="Arial Nova Cond" panose="020B0506020202020204" pitchFamily="34" charset="0"/>
            </a:endParaRPr>
          </a:p>
          <a:p>
            <a:endParaRPr lang="es-ES" sz="1000" dirty="0">
              <a:solidFill>
                <a:schemeClr val="bg1"/>
              </a:solidFill>
              <a:latin typeface="Arial Nova Cond" panose="020B0506020202020204" pitchFamily="34" charset="0"/>
            </a:endParaRPr>
          </a:p>
        </p:txBody>
      </p:sp>
      <p:pic>
        <p:nvPicPr>
          <p:cNvPr id="16" name="Picture 2" descr="Nueva imagen corporativa de SGR-Cesgar">
            <a:extLst>
              <a:ext uri="{FF2B5EF4-FFF2-40B4-BE49-F238E27FC236}">
                <a16:creationId xmlns:a16="http://schemas.microsoft.com/office/drawing/2014/main" id="{2257B445-774F-44CE-A850-5BC379E4D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303" y="6077511"/>
            <a:ext cx="1721797" cy="61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736493" y="3709862"/>
            <a:ext cx="3959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400" dirty="0">
                <a:solidFill>
                  <a:schemeClr val="bg1"/>
                </a:solidFill>
                <a:latin typeface="Arial Nova Cond" panose="020B0506020202020204" pitchFamily="34" charset="0"/>
              </a:rPr>
              <a:t>Madrid, 17 y 18 de mayo de 2022</a:t>
            </a:r>
          </a:p>
        </p:txBody>
      </p:sp>
    </p:spTree>
    <p:extLst>
      <p:ext uri="{BB962C8B-B14F-4D97-AF65-F5344CB8AC3E}">
        <p14:creationId xmlns:p14="http://schemas.microsoft.com/office/powerpoint/2010/main" val="35856348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5">
            <a:extLst>
              <a:ext uri="{FF2B5EF4-FFF2-40B4-BE49-F238E27FC236}">
                <a16:creationId xmlns:a16="http://schemas.microsoft.com/office/drawing/2014/main" id="{7D48316F-9F42-4B45-BF1C-8FD6DCED0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206" y="133162"/>
            <a:ext cx="11190891" cy="474662"/>
          </a:xfrm>
        </p:spPr>
        <p:txBody>
          <a:bodyPr/>
          <a:lstStyle/>
          <a:p>
            <a:pPr algn="ctr"/>
            <a:r>
              <a:rPr lang="es-ES" sz="2400" b="0" dirty="0"/>
              <a:t>Estrategia y Táctica Comercial 2022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2452BE-F765-453A-8206-0EEC1C7C9F38}"/>
              </a:ext>
            </a:extLst>
          </p:cNvPr>
          <p:cNvSpPr txBox="1"/>
          <p:nvPr/>
        </p:nvSpPr>
        <p:spPr>
          <a:xfrm>
            <a:off x="397206" y="1197094"/>
            <a:ext cx="1034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 Nova Cond" panose="020B0506020202020204" pitchFamily="34" charset="0"/>
              </a:rPr>
              <a:t>Os invitamos a la primera acción formativa para Directores Comerciales: </a:t>
            </a:r>
            <a:r>
              <a:rPr lang="es-ES" b="1" dirty="0">
                <a:latin typeface="Arial Nova Cond" panose="020B0506020202020204" pitchFamily="34" charset="0"/>
              </a:rPr>
              <a:t>“Estrategia y Táctica Comercial 2022”</a:t>
            </a:r>
            <a:endParaRPr lang="en-GB" b="1" dirty="0">
              <a:latin typeface="Arial Nova Cond" panose="020B0506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D59E6C5-2AB6-4FE1-8D50-DD8DB8805579}"/>
              </a:ext>
            </a:extLst>
          </p:cNvPr>
          <p:cNvSpPr/>
          <p:nvPr/>
        </p:nvSpPr>
        <p:spPr>
          <a:xfrm>
            <a:off x="622515" y="2361562"/>
            <a:ext cx="4293648" cy="2807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al Nova Cond" panose="020B0506020202020204" pitchFamily="34" charset="0"/>
              </a:rPr>
              <a:t>Aportar las bases para el desarrollo de una estrategia comercial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al Nova Cond" panose="020B0506020202020204" pitchFamily="34" charset="0"/>
              </a:rPr>
              <a:t>Trabajar con diferentes aspectos que ayudarán a establecer una sistemática comercial eficaz orientada al desarrollo de negocio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al Nova Cond" panose="020B0506020202020204" pitchFamily="34" charset="0"/>
              </a:rPr>
              <a:t>Aportar soportes que pueden ser adaptadas a las diferentes SGR para el desarrollo de las estrategias comerciales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al Nova Cond" panose="020B0506020202020204" pitchFamily="34" charset="0"/>
              </a:rPr>
              <a:t>Trabajar la argumentación del valor añadido aportada por las SGR a sus clientes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802E4DD-4E52-41AE-B5B4-BEE5DC70E7D0}"/>
              </a:ext>
            </a:extLst>
          </p:cNvPr>
          <p:cNvSpPr/>
          <p:nvPr/>
        </p:nvSpPr>
        <p:spPr>
          <a:xfrm>
            <a:off x="626035" y="1971030"/>
            <a:ext cx="4290127" cy="369332"/>
          </a:xfrm>
          <a:prstGeom prst="rect">
            <a:avLst/>
          </a:prstGeom>
          <a:solidFill>
            <a:srgbClr val="9E022C"/>
          </a:solidFill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Arial Nova Cond" panose="020B0506020202020204" pitchFamily="34" charset="0"/>
              </a:rPr>
              <a:t>Objetivos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1C0BE4C-DFA1-4376-941F-FCCB6982124D}"/>
              </a:ext>
            </a:extLst>
          </p:cNvPr>
          <p:cNvSpPr/>
          <p:nvPr/>
        </p:nvSpPr>
        <p:spPr>
          <a:xfrm>
            <a:off x="5826854" y="2385140"/>
            <a:ext cx="4293648" cy="16714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s-ES" sz="1400" b="1" dirty="0">
                <a:latin typeface="Arial Nova Cond" panose="020B0506020202020204" pitchFamily="34" charset="0"/>
              </a:rPr>
              <a:t>Lugar</a:t>
            </a:r>
            <a:r>
              <a:rPr lang="es-ES" sz="1400" dirty="0">
                <a:latin typeface="Arial Nova Cond" panose="020B0506020202020204" pitchFamily="34" charset="0"/>
              </a:rPr>
              <a:t>: CECABANK.</a:t>
            </a:r>
          </a:p>
          <a:p>
            <a:pPr>
              <a:spcAft>
                <a:spcPts val="1200"/>
              </a:spcAft>
            </a:pPr>
            <a:r>
              <a:rPr lang="es-ES" sz="1400" dirty="0">
                <a:latin typeface="Arial Nova Cond" panose="020B0506020202020204" pitchFamily="34" charset="0"/>
              </a:rPr>
              <a:t>Caballero de Gracia, 28, planta 4º. Sala Cervantes. Madrid</a:t>
            </a:r>
          </a:p>
          <a:p>
            <a:r>
              <a:rPr lang="es-ES" sz="1400" b="1" dirty="0">
                <a:latin typeface="Arial Nova Cond" panose="020B0506020202020204" pitchFamily="34" charset="0"/>
              </a:rPr>
              <a:t>Alojamiento:</a:t>
            </a:r>
            <a:r>
              <a:rPr lang="es-ES" sz="1400" dirty="0">
                <a:latin typeface="Arial Nova Cond" panose="020B0506020202020204" pitchFamily="34" charset="0"/>
              </a:rPr>
              <a:t> </a:t>
            </a:r>
            <a:r>
              <a:rPr lang="es-ES" sz="1400" b="1" dirty="0"/>
              <a:t>HOTEL MADRID GRAN VÍA</a:t>
            </a:r>
          </a:p>
          <a:p>
            <a:pPr marL="898525"/>
            <a:r>
              <a:rPr lang="es-ES" sz="1400" b="1" i="1" dirty="0"/>
              <a:t> </a:t>
            </a:r>
            <a:r>
              <a:rPr lang="es-ES" sz="800" b="1" i="1" dirty="0"/>
              <a:t>(AFFILIATED BY MELIÁ HOTELS INTERNATIONAL)</a:t>
            </a:r>
            <a:endParaRPr lang="es-ES" sz="800" dirty="0"/>
          </a:p>
          <a:p>
            <a:pPr marL="898525"/>
            <a:r>
              <a:rPr lang="es-ES" sz="1400" dirty="0"/>
              <a:t>Gran Vía, 25. 28013 - Madrid</a:t>
            </a:r>
          </a:p>
          <a:p>
            <a:pPr>
              <a:spcAft>
                <a:spcPts val="1200"/>
              </a:spcAft>
            </a:pPr>
            <a:endParaRPr lang="es-ES" sz="1400" dirty="0">
              <a:latin typeface="Arial Nova Cond" panose="020B0506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27AC593-F442-474C-98E1-1F9F6E008B8B}"/>
              </a:ext>
            </a:extLst>
          </p:cNvPr>
          <p:cNvSpPr/>
          <p:nvPr/>
        </p:nvSpPr>
        <p:spPr>
          <a:xfrm>
            <a:off x="5814378" y="1955641"/>
            <a:ext cx="4290127" cy="369332"/>
          </a:xfrm>
          <a:prstGeom prst="rect">
            <a:avLst/>
          </a:prstGeom>
          <a:solidFill>
            <a:srgbClr val="9E022C"/>
          </a:solidFill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Arial Nova Cond" panose="020B0506020202020204" pitchFamily="34" charset="0"/>
              </a:rPr>
              <a:t>Lugar celebración y alojamiento </a:t>
            </a:r>
          </a:p>
        </p:txBody>
      </p:sp>
      <p:sp>
        <p:nvSpPr>
          <p:cNvPr id="10" name="Rectángulo 7">
            <a:extLst>
              <a:ext uri="{FF2B5EF4-FFF2-40B4-BE49-F238E27FC236}">
                <a16:creationId xmlns:a16="http://schemas.microsoft.com/office/drawing/2014/main" id="{827AC593-F442-474C-98E1-1F9F6E008B8B}"/>
              </a:ext>
            </a:extLst>
          </p:cNvPr>
          <p:cNvSpPr/>
          <p:nvPr/>
        </p:nvSpPr>
        <p:spPr>
          <a:xfrm>
            <a:off x="5830375" y="4255128"/>
            <a:ext cx="4290127" cy="369332"/>
          </a:xfrm>
          <a:prstGeom prst="rect">
            <a:avLst/>
          </a:prstGeom>
          <a:solidFill>
            <a:srgbClr val="9E022C"/>
          </a:solidFill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dirty="0">
                <a:solidFill>
                  <a:schemeClr val="bg1"/>
                </a:solidFill>
                <a:latin typeface="Arial Nova Cond" panose="020B0506020202020204" pitchFamily="34" charset="0"/>
              </a:rPr>
              <a:t>Precios</a:t>
            </a:r>
          </a:p>
        </p:txBody>
      </p:sp>
      <p:sp>
        <p:nvSpPr>
          <p:cNvPr id="11" name="Rectángulo 6">
            <a:extLst>
              <a:ext uri="{FF2B5EF4-FFF2-40B4-BE49-F238E27FC236}">
                <a16:creationId xmlns:a16="http://schemas.microsoft.com/office/drawing/2014/main" id="{A1C0BE4C-DFA1-4376-941F-FCCB6982124D}"/>
              </a:ext>
            </a:extLst>
          </p:cNvPr>
          <p:cNvSpPr/>
          <p:nvPr/>
        </p:nvSpPr>
        <p:spPr>
          <a:xfrm>
            <a:off x="5846255" y="4668184"/>
            <a:ext cx="4293648" cy="12777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s-ES" sz="1400" b="1" dirty="0">
                <a:latin typeface="Arial Nova Cond" panose="020B0506020202020204" pitchFamily="34" charset="0"/>
              </a:rPr>
              <a:t>Curso: </a:t>
            </a:r>
            <a:r>
              <a:rPr lang="es-ES" sz="1400" dirty="0">
                <a:latin typeface="Arial Nova Cond" panose="020B0506020202020204" pitchFamily="34" charset="0"/>
              </a:rPr>
              <a:t>390€.</a:t>
            </a:r>
          </a:p>
          <a:p>
            <a:pPr>
              <a:spcAft>
                <a:spcPts val="1200"/>
              </a:spcAft>
            </a:pPr>
            <a:r>
              <a:rPr lang="es-ES" sz="1400" b="1" dirty="0">
                <a:latin typeface="Arial Nova Cond" panose="020B0506020202020204" pitchFamily="34" charset="0"/>
              </a:rPr>
              <a:t>Alojamiento: </a:t>
            </a:r>
            <a:r>
              <a:rPr lang="es-ES" sz="1400" dirty="0">
                <a:latin typeface="Arial Nova Cond" panose="020B0506020202020204" pitchFamily="34" charset="0"/>
              </a:rPr>
              <a:t>129 €.</a:t>
            </a:r>
            <a:r>
              <a:rPr lang="es-ES" sz="1400" b="1" dirty="0">
                <a:latin typeface="Arial Nova Cond" panose="020B0506020202020204" pitchFamily="34" charset="0"/>
              </a:rPr>
              <a:t> </a:t>
            </a:r>
            <a:r>
              <a:rPr lang="es-ES" sz="1000" b="1" dirty="0">
                <a:latin typeface="Arial Nova Cond" panose="020B0506020202020204" pitchFamily="34" charset="0"/>
              </a:rPr>
              <a:t>(</a:t>
            </a:r>
            <a:r>
              <a:rPr lang="es-ES" sz="1000" dirty="0"/>
              <a:t>Habitación </a:t>
            </a:r>
            <a:r>
              <a:rPr lang="es-ES" sz="1100" dirty="0"/>
              <a:t>individual, IVA y desayuno incluido).</a:t>
            </a:r>
          </a:p>
          <a:p>
            <a:pPr>
              <a:spcAft>
                <a:spcPts val="1200"/>
              </a:spcAft>
            </a:pPr>
            <a:r>
              <a:rPr lang="es-ES" sz="1100" i="1" dirty="0"/>
              <a:t>Se girará recibo a la Sociedad, con el importe correspondiente, a la finalización del curso.</a:t>
            </a:r>
            <a:endParaRPr lang="es-ES" sz="11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8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B2A57CBB-1A67-41CC-B4BB-55DF280DABFF}"/>
              </a:ext>
            </a:extLst>
          </p:cNvPr>
          <p:cNvSpPr/>
          <p:nvPr/>
        </p:nvSpPr>
        <p:spPr>
          <a:xfrm>
            <a:off x="397207" y="817328"/>
            <a:ext cx="11472944" cy="276999"/>
          </a:xfrm>
          <a:prstGeom prst="rect">
            <a:avLst/>
          </a:prstGeom>
          <a:solidFill>
            <a:srgbClr val="9E022C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dirty="0">
                <a:solidFill>
                  <a:schemeClr val="bg1"/>
                </a:solidFill>
                <a:latin typeface="Arial Nova Cond" panose="020B0506020202020204" pitchFamily="34" charset="0"/>
              </a:rPr>
              <a:t>Contenidos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38E624-189E-43F2-9826-C05527D46489}"/>
              </a:ext>
            </a:extLst>
          </p:cNvPr>
          <p:cNvSpPr txBox="1"/>
          <p:nvPr/>
        </p:nvSpPr>
        <p:spPr>
          <a:xfrm>
            <a:off x="682198" y="1642360"/>
            <a:ext cx="5119890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indent="-85725" rtl="0" fontAlgn="ctr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  <a:tabLst>
                <a:tab pos="179388" algn="l"/>
              </a:tabLst>
            </a:pPr>
            <a:r>
              <a:rPr lang="es-ES" sz="1100" b="1" i="0" dirty="0">
                <a:effectLst/>
                <a:latin typeface="Arial Nova Cond" panose="020B0506020202020204" pitchFamily="34" charset="0"/>
              </a:rPr>
              <a:t>Introducción y Objetivos+ Dinámica Inicial</a:t>
            </a:r>
          </a:p>
          <a:p>
            <a:pPr fontAlgn="ctr">
              <a:spcAft>
                <a:spcPts val="500"/>
              </a:spcAft>
              <a:buFont typeface="+mj-lt"/>
              <a:buAutoNum type="arabicPeriod"/>
            </a:pPr>
            <a:r>
              <a:rPr lang="es-ES" sz="1100" b="1" dirty="0">
                <a:latin typeface="Arial Nova Cond" panose="020B0506020202020204" pitchFamily="34" charset="0"/>
              </a:rPr>
              <a:t>Coyuntura de Mercado - Segmento Pymes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Implicaciones Directas para las SGR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50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Implicaciones a nivel de Estrategia Comercial</a:t>
            </a:r>
          </a:p>
          <a:p>
            <a:pPr rtl="0" fontAlgn="ctr">
              <a:spcBef>
                <a:spcPts val="0"/>
              </a:spcBef>
              <a:spcAft>
                <a:spcPts val="500"/>
              </a:spcAft>
              <a:buFont typeface="+mj-lt"/>
              <a:buAutoNum type="arabicPeriod"/>
            </a:pPr>
            <a:r>
              <a:rPr lang="es-ES" sz="1100" b="1" i="0" dirty="0">
                <a:effectLst/>
                <a:latin typeface="Arial Nova Cond" panose="020B0506020202020204" pitchFamily="34" charset="0"/>
              </a:rPr>
              <a:t>Marco Estratégico 2022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Posibles Estrategias de Crecimiento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La Diferenciación de las SGR frente a otras opciones en el mercado.</a:t>
            </a:r>
          </a:p>
          <a:p>
            <a:pPr rtl="0" fontAlgn="ctr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s-ES" sz="1100" b="1" i="0" dirty="0">
                <a:effectLst/>
                <a:latin typeface="Arial Nova Cond" panose="020B0506020202020204" pitchFamily="34" charset="0"/>
              </a:rPr>
              <a:t>Retos en la consecución de Objetivos 2022</a:t>
            </a:r>
          </a:p>
          <a:p>
            <a:pPr marL="273050" lvl="1" indent="-185738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El Milagro de San Silvestre.</a:t>
            </a:r>
          </a:p>
          <a:p>
            <a:pPr marL="273050" lvl="1" indent="-185738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100" dirty="0">
                <a:latin typeface="Arial Nova Cond" panose="020B0506020202020204" pitchFamily="34" charset="0"/>
              </a:rPr>
              <a:t>Los objetivos versus las previsiones</a:t>
            </a:r>
          </a:p>
          <a:p>
            <a:pPr marL="273050" lvl="1" indent="-185738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La zona de distorsión comercial y como gestionarlo</a:t>
            </a:r>
          </a:p>
          <a:p>
            <a:pPr marL="273050" lvl="1" indent="-185738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Básicos de la sistemática comercial</a:t>
            </a:r>
          </a:p>
          <a:p>
            <a:pPr marL="273050" lvl="1" indent="-185738" rtl="0" fontAlgn="ctr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Canales de Comercialización – La digitalización de la comunicación con el cliente y potencial cliente</a:t>
            </a:r>
          </a:p>
          <a:p>
            <a:pPr marL="273050" lvl="1" indent="-185738" rtl="0" fontAlgn="ctr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ES" sz="1100" b="0" i="0" dirty="0">
              <a:effectLst/>
              <a:latin typeface="Arial Nova Cond" panose="020B0506020202020204" pitchFamily="34" charset="0"/>
            </a:endParaRPr>
          </a:p>
          <a:p>
            <a:pPr marL="273050" lvl="1" indent="-185738" rtl="0" fontAlgn="ctr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s-ES" sz="1100" dirty="0">
              <a:latin typeface="Arial Nova Cond" panose="020B0506020202020204" pitchFamily="34" charset="0"/>
            </a:endParaRPr>
          </a:p>
          <a:p>
            <a:pPr fontAlgn="ctr">
              <a:spcAft>
                <a:spcPts val="800"/>
              </a:spcAft>
            </a:pPr>
            <a:r>
              <a:rPr lang="es-ES" sz="1100" b="1" u="sng" dirty="0">
                <a:solidFill>
                  <a:srgbClr val="9E022C"/>
                </a:solidFill>
                <a:latin typeface="Arial Nova Cond" panose="020B0506020202020204" pitchFamily="34" charset="0"/>
              </a:rPr>
              <a:t>PONENCIA: Adriano de la Rubia. Director Comercial </a:t>
            </a:r>
            <a:r>
              <a:rPr lang="es-ES" sz="1100" b="1" u="sng" dirty="0" err="1">
                <a:solidFill>
                  <a:srgbClr val="9E022C"/>
                </a:solidFill>
                <a:latin typeface="Arial Nova Cond" panose="020B0506020202020204" pitchFamily="34" charset="0"/>
              </a:rPr>
              <a:t>Intouch</a:t>
            </a:r>
            <a:r>
              <a:rPr lang="es-ES" sz="1100" b="1" u="sng" dirty="0">
                <a:solidFill>
                  <a:srgbClr val="9E022C"/>
                </a:solidFill>
                <a:latin typeface="Arial Nova Cond" panose="020B0506020202020204" pitchFamily="34" charset="0"/>
              </a:rPr>
              <a:t> CAIXABANK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D789BA8D-1A87-4108-8C45-ECDD5B5E9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206" y="133162"/>
            <a:ext cx="10648081" cy="474662"/>
          </a:xfrm>
        </p:spPr>
        <p:txBody>
          <a:bodyPr/>
          <a:lstStyle/>
          <a:p>
            <a:r>
              <a:rPr lang="es-ES" sz="2400" b="0" dirty="0"/>
              <a:t>PROGRAMA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560884" y="1120813"/>
            <a:ext cx="492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C00000"/>
                </a:solidFill>
              </a:rPr>
              <a:t>Martes, 17 de mayo de 2022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9809" y="1642352"/>
            <a:ext cx="64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</a:rPr>
              <a:t>11:00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136490" y="1662202"/>
            <a:ext cx="64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</a:rPr>
              <a:t>15:00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9809" y="5557440"/>
            <a:ext cx="64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</a:rPr>
              <a:t>14:00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184725" y="4797327"/>
            <a:ext cx="64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</a:rPr>
              <a:t>19:00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32CBC30-F9BA-48A2-E481-3DE08CBBAD05}"/>
              </a:ext>
            </a:extLst>
          </p:cNvPr>
          <p:cNvSpPr txBox="1"/>
          <p:nvPr/>
        </p:nvSpPr>
        <p:spPr>
          <a:xfrm>
            <a:off x="6509656" y="1666623"/>
            <a:ext cx="5615841" cy="3118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indent="-179388" rtl="0" fontAlgn="ctr">
              <a:spcBef>
                <a:spcPts val="0"/>
              </a:spcBef>
              <a:spcAft>
                <a:spcPts val="800"/>
              </a:spcAft>
              <a:buFont typeface="+mj-lt"/>
              <a:buAutoNum type="arabicPeriod" startAt="5"/>
            </a:pPr>
            <a:r>
              <a:rPr lang="es-ES" sz="1100" b="1" i="0" dirty="0">
                <a:effectLst/>
                <a:latin typeface="Arial Nova Cond" panose="020B0506020202020204" pitchFamily="34" charset="0"/>
              </a:rPr>
              <a:t>Estructura y Perfiles Comerciales Necesarios.</a:t>
            </a:r>
          </a:p>
          <a:p>
            <a:pPr marL="898525" lvl="1" indent="-228600" fontAlgn="ctr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1100" dirty="0">
                <a:latin typeface="Arial Nova Cond" panose="020B0506020202020204" pitchFamily="34" charset="0"/>
              </a:rPr>
              <a:t>Diferentes posibles estructuras</a:t>
            </a:r>
          </a:p>
          <a:p>
            <a:pPr marL="898525" lvl="1" indent="-228600" fontAlgn="ctr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1100" dirty="0">
                <a:latin typeface="Arial Nova Cond" panose="020B0506020202020204" pitchFamily="34" charset="0"/>
              </a:rPr>
              <a:t>Perfiles comerciales vs perfiles técnicos</a:t>
            </a:r>
          </a:p>
          <a:p>
            <a:pPr marL="228600" indent="-228600" rtl="0" fontAlgn="ctr">
              <a:spcBef>
                <a:spcPts val="0"/>
              </a:spcBef>
              <a:spcAft>
                <a:spcPts val="600"/>
              </a:spcAft>
              <a:buFont typeface="+mj-lt"/>
              <a:buAutoNum type="arabicPeriod" startAt="5"/>
            </a:pPr>
            <a:endParaRPr lang="es-ES" sz="1100" b="1" i="0" dirty="0">
              <a:effectLst/>
              <a:latin typeface="Arial Nova Cond" panose="020B0506020202020204" pitchFamily="34" charset="0"/>
            </a:endParaRPr>
          </a:p>
          <a:p>
            <a:pPr marL="538163" indent="-179388" fontAlgn="ctr">
              <a:spcAft>
                <a:spcPts val="800"/>
              </a:spcAft>
              <a:buFont typeface="+mj-lt"/>
              <a:buAutoNum type="arabicPeriod" startAt="5"/>
              <a:tabLst>
                <a:tab pos="538163" algn="l"/>
              </a:tabLst>
            </a:pPr>
            <a:r>
              <a:rPr lang="es-ES" sz="1100" b="1" dirty="0">
                <a:latin typeface="Arial Nova Cond" panose="020B0506020202020204" pitchFamily="34" charset="0"/>
              </a:rPr>
              <a:t> Dirección del Esfuerzo Comercial y Prioridades de Comercialización </a:t>
            </a:r>
          </a:p>
          <a:p>
            <a:pPr marL="896938" lvl="1" indent="-179388" fontAlgn="ctr"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Plataforma de Clientes- Trabajó y Prospección</a:t>
            </a:r>
          </a:p>
          <a:p>
            <a:pPr marL="896938" lvl="1" indent="-179388" fontAlgn="ctr"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El Concepto de Back Log</a:t>
            </a:r>
          </a:p>
          <a:p>
            <a:pPr marL="896938" lvl="1" indent="-179388" fontAlgn="ctr"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Modelos de Clasificación de Clientes</a:t>
            </a:r>
            <a:endParaRPr lang="es-ES" sz="1100" b="1" i="0" dirty="0">
              <a:solidFill>
                <a:srgbClr val="C00000"/>
              </a:solidFill>
              <a:effectLst/>
              <a:latin typeface="Arial Nova Cond" panose="020B0506020202020204" pitchFamily="34" charset="0"/>
            </a:endParaRPr>
          </a:p>
          <a:p>
            <a:pPr marL="896938" lvl="1" indent="-179388" fontAlgn="ctr"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Los sistemas de información- Planificación y Registro Comercial. </a:t>
            </a:r>
          </a:p>
          <a:p>
            <a:pPr marL="896938" lvl="1" indent="-179388" fontAlgn="ctr"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Entendiendo el CRM de Ventas</a:t>
            </a:r>
          </a:p>
          <a:p>
            <a:pPr marL="896938" lvl="1" indent="-179388" fontAlgn="ctr"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Segmentación de Clientes, Priorización  y Frecuencia dé vistas</a:t>
            </a:r>
          </a:p>
          <a:p>
            <a:pPr marL="896938" lvl="1" indent="-179388" fontAlgn="ctr"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Los diferentes tipos de Objetivos Comerciales</a:t>
            </a:r>
          </a:p>
          <a:p>
            <a:pPr marL="896938" lvl="1" indent="-179388" fontAlgn="ctr"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Planificación de la Actividad a Medio y Corto plazo.</a:t>
            </a:r>
          </a:p>
          <a:p>
            <a:pPr marL="896938" lvl="1" indent="-179388" fontAlgn="ctr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Objetivos </a:t>
            </a:r>
            <a:r>
              <a:rPr lang="es-ES" sz="1100" dirty="0">
                <a:latin typeface="Arial Nova Cond" panose="020B0506020202020204" pitchFamily="34" charset="0"/>
              </a:rPr>
              <a:t>/</a:t>
            </a:r>
            <a:r>
              <a:rPr lang="es-ES" sz="1100" b="0" i="0" dirty="0">
                <a:effectLst/>
                <a:latin typeface="Arial Nova Cond" panose="020B0506020202020204" pitchFamily="34" charset="0"/>
              </a:rPr>
              <a:t>Actividades/Conocimientos/Habilidades y Discurso Comercial (CDM de 4 variables).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FADB358F-DB27-7952-BF13-47110F7BDBFA}"/>
              </a:ext>
            </a:extLst>
          </p:cNvPr>
          <p:cNvCxnSpPr>
            <a:cxnSpLocks/>
          </p:cNvCxnSpPr>
          <p:nvPr/>
        </p:nvCxnSpPr>
        <p:spPr>
          <a:xfrm>
            <a:off x="6093760" y="1604144"/>
            <a:ext cx="0" cy="463646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3 CuadroTexto">
            <a:extLst>
              <a:ext uri="{FF2B5EF4-FFF2-40B4-BE49-F238E27FC236}">
                <a16:creationId xmlns:a16="http://schemas.microsoft.com/office/drawing/2014/main" id="{4501FD71-30DB-4E08-AC6B-818528F8A7F3}"/>
              </a:ext>
            </a:extLst>
          </p:cNvPr>
          <p:cNvSpPr txBox="1"/>
          <p:nvPr/>
        </p:nvSpPr>
        <p:spPr>
          <a:xfrm>
            <a:off x="49809" y="4600442"/>
            <a:ext cx="261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</a:rPr>
              <a:t>12:30   Pausa/Café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3269" y="5097549"/>
            <a:ext cx="64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</a:rPr>
              <a:t>13:00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3831" y="5566356"/>
            <a:ext cx="1294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ctr">
              <a:spcAft>
                <a:spcPts val="800"/>
              </a:spcAft>
            </a:pPr>
            <a:r>
              <a:rPr lang="es-ES" sz="1200" b="1" dirty="0">
                <a:solidFill>
                  <a:srgbClr val="C00000"/>
                </a:solidFill>
              </a:rPr>
              <a:t>Almuerzo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781842" y="4799380"/>
            <a:ext cx="3150524" cy="533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fontAlgn="ctr">
              <a:spcAft>
                <a:spcPts val="800"/>
              </a:spcAft>
            </a:pPr>
            <a:r>
              <a:rPr lang="es-ES" sz="11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Fin de la Jornada</a:t>
            </a:r>
          </a:p>
          <a:p>
            <a:pPr marL="0" lvl="1" fontAlgn="ctr">
              <a:spcAft>
                <a:spcPts val="800"/>
              </a:spcAft>
            </a:pPr>
            <a:r>
              <a:rPr lang="es-ES" sz="11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Cena (Restaurante por determinar)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210593" y="5069703"/>
            <a:ext cx="64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</a:rPr>
              <a:t>21:00</a:t>
            </a:r>
          </a:p>
        </p:txBody>
      </p:sp>
    </p:spTree>
    <p:extLst>
      <p:ext uri="{BB962C8B-B14F-4D97-AF65-F5344CB8AC3E}">
        <p14:creationId xmlns:p14="http://schemas.microsoft.com/office/powerpoint/2010/main" val="2581088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2FF2E55-A9DA-4AE2-A1C0-C01E8EBF8F85}"/>
              </a:ext>
            </a:extLst>
          </p:cNvPr>
          <p:cNvSpPr/>
          <p:nvPr/>
        </p:nvSpPr>
        <p:spPr bwMode="gray">
          <a:xfrm>
            <a:off x="604374" y="6444968"/>
            <a:ext cx="6834936" cy="273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algn="ctr" defTabSz="953984">
              <a:spcBef>
                <a:spcPts val="600"/>
              </a:spcBef>
              <a:spcAft>
                <a:spcPts val="600"/>
              </a:spcAft>
            </a:pPr>
            <a:endParaRPr lang="es-ES" sz="1400" kern="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2A57CBB-1A67-41CC-B4BB-55DF280DABFF}"/>
              </a:ext>
            </a:extLst>
          </p:cNvPr>
          <p:cNvSpPr/>
          <p:nvPr/>
        </p:nvSpPr>
        <p:spPr>
          <a:xfrm>
            <a:off x="397207" y="817328"/>
            <a:ext cx="11472944" cy="276999"/>
          </a:xfrm>
          <a:prstGeom prst="rect">
            <a:avLst/>
          </a:prstGeom>
          <a:solidFill>
            <a:srgbClr val="9E022C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dirty="0">
                <a:solidFill>
                  <a:schemeClr val="bg1"/>
                </a:solidFill>
                <a:latin typeface="Arial Nova Cond" panose="020B0506020202020204" pitchFamily="34" charset="0"/>
              </a:rPr>
              <a:t>Contenidos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F337F31-6D92-4C3B-B032-8A2A4F8B90B4}"/>
              </a:ext>
            </a:extLst>
          </p:cNvPr>
          <p:cNvSpPr txBox="1"/>
          <p:nvPr/>
        </p:nvSpPr>
        <p:spPr>
          <a:xfrm>
            <a:off x="1264196" y="1691151"/>
            <a:ext cx="7926570" cy="4473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rtl="0" fontAlgn="ctr">
              <a:spcBef>
                <a:spcPts val="0"/>
              </a:spcBef>
              <a:spcAft>
                <a:spcPts val="800"/>
              </a:spcAft>
              <a:buFont typeface="+mj-lt"/>
              <a:buAutoNum type="arabicPeriod" startAt="7"/>
            </a:pPr>
            <a:r>
              <a:rPr lang="es-ES" sz="1100" b="1" i="0" dirty="0" err="1">
                <a:effectLst/>
                <a:latin typeface="Arial Nova Cond" panose="020B0506020202020204" pitchFamily="34" charset="0"/>
              </a:rPr>
              <a:t>Route</a:t>
            </a:r>
            <a:r>
              <a:rPr lang="es-ES" sz="1100" b="1" i="0" dirty="0">
                <a:effectLst/>
                <a:latin typeface="Arial Nova Cond" panose="020B0506020202020204" pitchFamily="34" charset="0"/>
              </a:rPr>
              <a:t> to Market y Omnicanalidad – </a:t>
            </a:r>
            <a:r>
              <a:rPr lang="es-ES" sz="1100" i="0" dirty="0">
                <a:effectLst/>
                <a:latin typeface="Arial Nova Cond" panose="020B0506020202020204" pitchFamily="34" charset="0"/>
              </a:rPr>
              <a:t>Como integrar las diferentes posibilidades de contacto con el cliente en una única visión y ejecució</a:t>
            </a:r>
            <a:r>
              <a:rPr lang="es-ES" sz="1100" dirty="0">
                <a:latin typeface="Arial Nova Cond" panose="020B0506020202020204" pitchFamily="34" charset="0"/>
              </a:rPr>
              <a:t>n comercial</a:t>
            </a:r>
            <a:endParaRPr lang="es-ES" sz="1100" i="0" dirty="0">
              <a:effectLst/>
              <a:latin typeface="Arial Nova Cond" panose="020B0506020202020204" pitchFamily="34" charset="0"/>
            </a:endParaRPr>
          </a:p>
          <a:p>
            <a:pPr marL="228600" indent="-228600" rtl="0" fontAlgn="ctr">
              <a:spcBef>
                <a:spcPts val="0"/>
              </a:spcBef>
              <a:spcAft>
                <a:spcPts val="800"/>
              </a:spcAft>
              <a:buFont typeface="+mj-lt"/>
              <a:buAutoNum type="arabicPeriod" startAt="7"/>
            </a:pPr>
            <a:r>
              <a:rPr lang="es-ES" sz="1100" b="1" i="0" dirty="0">
                <a:effectLst/>
                <a:latin typeface="Arial Nova Cond" panose="020B0506020202020204" pitchFamily="34" charset="0"/>
              </a:rPr>
              <a:t>Gestión Remota de Clientes – </a:t>
            </a:r>
            <a:r>
              <a:rPr lang="es-ES" sz="1100" i="0" dirty="0">
                <a:effectLst/>
                <a:latin typeface="Arial Nova Cond" panose="020B0506020202020204" pitchFamily="34" charset="0"/>
              </a:rPr>
              <a:t>El uso de nuevas tecnologías en la gestión de clientes</a:t>
            </a:r>
          </a:p>
          <a:p>
            <a:pPr marL="228600" indent="-228600" rtl="0" fontAlgn="ctr">
              <a:spcBef>
                <a:spcPts val="0"/>
              </a:spcBef>
              <a:spcAft>
                <a:spcPts val="800"/>
              </a:spcAft>
              <a:buFont typeface="+mj-lt"/>
              <a:buAutoNum type="arabicPeriod" startAt="7"/>
            </a:pPr>
            <a:r>
              <a:rPr lang="es-ES" sz="1100" b="1" i="0" dirty="0">
                <a:effectLst/>
                <a:latin typeface="Arial Nova Cond" panose="020B0506020202020204" pitchFamily="34" charset="0"/>
              </a:rPr>
              <a:t>Experiencia Cliente – </a:t>
            </a:r>
            <a:r>
              <a:rPr lang="es-ES" sz="1100" i="0" dirty="0">
                <a:effectLst/>
                <a:latin typeface="Arial Nova Cond" panose="020B0506020202020204" pitchFamily="34" charset="0"/>
              </a:rPr>
              <a:t>Qué es y cómo se maneja</a:t>
            </a:r>
          </a:p>
          <a:p>
            <a:pPr marL="228600" indent="-228600" rtl="0" fontAlgn="ctr">
              <a:spcBef>
                <a:spcPts val="0"/>
              </a:spcBef>
              <a:spcAft>
                <a:spcPts val="800"/>
              </a:spcAft>
              <a:buFont typeface="+mj-lt"/>
              <a:buAutoNum type="arabicPeriod" startAt="7"/>
            </a:pPr>
            <a:endParaRPr lang="es-ES" sz="1100" i="0" dirty="0">
              <a:effectLst/>
              <a:latin typeface="Arial Nova Cond" panose="020B0506020202020204" pitchFamily="34" charset="0"/>
            </a:endParaRPr>
          </a:p>
          <a:p>
            <a:pPr fontAlgn="ctr"/>
            <a:endParaRPr lang="es-ES" sz="1100" b="1" u="sng" dirty="0">
              <a:solidFill>
                <a:srgbClr val="9E022C"/>
              </a:solidFill>
              <a:latin typeface="Arial Nova Cond" panose="020B0506020202020204" pitchFamily="34" charset="0"/>
            </a:endParaRPr>
          </a:p>
          <a:p>
            <a:pPr fontAlgn="ctr">
              <a:spcAft>
                <a:spcPts val="1200"/>
              </a:spcAft>
            </a:pPr>
            <a:r>
              <a:rPr lang="es-ES" sz="1100" b="1" u="sng" dirty="0">
                <a:solidFill>
                  <a:srgbClr val="9E022C"/>
                </a:solidFill>
                <a:latin typeface="Arial Nova Cond" panose="020B0506020202020204" pitchFamily="34" charset="0"/>
              </a:rPr>
              <a:t>PONENCIA: </a:t>
            </a:r>
            <a:r>
              <a:rPr lang="es-ES" sz="1100" b="1" u="sng" dirty="0">
                <a:solidFill>
                  <a:srgbClr val="A60330"/>
                </a:solidFill>
                <a:latin typeface="Arial Nova Cond" panose="020B0506020202020204" pitchFamily="34" charset="0"/>
              </a:rPr>
              <a:t>Daniel Gil. Director de Operaciones de UNICAJA BANCO</a:t>
            </a:r>
            <a:endParaRPr lang="es-ES" sz="1100" b="1" u="sng" dirty="0">
              <a:latin typeface="Arial Nova Cond" panose="020B0506020202020204" pitchFamily="34" charset="0"/>
            </a:endParaRPr>
          </a:p>
          <a:p>
            <a:pPr marL="228600" indent="-228600" rtl="0" fontAlgn="ctr">
              <a:spcBef>
                <a:spcPts val="0"/>
              </a:spcBef>
              <a:spcAft>
                <a:spcPts val="800"/>
              </a:spcAft>
              <a:buFont typeface="+mj-lt"/>
              <a:buAutoNum type="arabicPeriod" startAt="10"/>
            </a:pPr>
            <a:r>
              <a:rPr lang="es-ES" sz="1100" b="1" i="0" dirty="0">
                <a:effectLst/>
                <a:latin typeface="Arial Nova Cond" panose="020B0506020202020204" pitchFamily="34" charset="0"/>
              </a:rPr>
              <a:t>Oferta de Valor añadido a Clientes desde las SGR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Argumentación de Compañía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Dirección del Esfuerzo en Productos y Argumentación de Productos en función de los diferentes tipos de interlocutores </a:t>
            </a:r>
          </a:p>
          <a:p>
            <a:pPr marL="228600" indent="-228600" rtl="0" fontAlgn="ctr">
              <a:spcBef>
                <a:spcPts val="0"/>
              </a:spcBef>
              <a:spcAft>
                <a:spcPts val="800"/>
              </a:spcAft>
              <a:buFont typeface="+mj-lt"/>
              <a:buAutoNum type="arabicPeriod" startAt="10"/>
            </a:pPr>
            <a:r>
              <a:rPr lang="es-ES" sz="1100" b="1" i="0" dirty="0">
                <a:effectLst/>
                <a:latin typeface="Arial Nova Cond" panose="020B0506020202020204" pitchFamily="34" charset="0"/>
              </a:rPr>
              <a:t>Cómo construir un Plan de Actividad Comercial de Éxito.</a:t>
            </a:r>
          </a:p>
          <a:p>
            <a:pPr marL="228600" indent="-228600" rtl="0" fontAlgn="ctr">
              <a:spcBef>
                <a:spcPts val="0"/>
              </a:spcBef>
              <a:spcAft>
                <a:spcPts val="800"/>
              </a:spcAft>
              <a:buFont typeface="+mj-lt"/>
              <a:buAutoNum type="arabicPeriod" startAt="10"/>
            </a:pPr>
            <a:r>
              <a:rPr lang="es-ES" sz="1100" b="1" i="0" dirty="0">
                <a:effectLst/>
                <a:latin typeface="Arial Nova Cond" panose="020B0506020202020204" pitchFamily="34" charset="0"/>
              </a:rPr>
              <a:t>Sistemas de Retribución e Incentivación Comercial.</a:t>
            </a:r>
          </a:p>
          <a:p>
            <a:pPr marL="228600" indent="-228600" rtl="0" fontAlgn="ctr">
              <a:spcBef>
                <a:spcPts val="0"/>
              </a:spcBef>
              <a:spcAft>
                <a:spcPts val="800"/>
              </a:spcAft>
              <a:buFont typeface="+mj-lt"/>
              <a:buAutoNum type="arabicPeriod" startAt="10"/>
            </a:pPr>
            <a:r>
              <a:rPr lang="es-ES" sz="1100" b="1" i="0" dirty="0">
                <a:effectLst/>
                <a:latin typeface="Arial Nova Cond" panose="020B0506020202020204" pitchFamily="34" charset="0"/>
              </a:rPr>
              <a:t>Certificando nuestro éxito comercial.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effectLst/>
                <a:latin typeface="Arial Nova Cond" panose="020B0506020202020204" pitchFamily="34" charset="0"/>
              </a:rPr>
              <a:t>Principales ratios e indicadores comerciales </a:t>
            </a:r>
          </a:p>
          <a:p>
            <a:pPr marL="228600" indent="-228600" rtl="0" fontAlgn="ctr">
              <a:spcBef>
                <a:spcPts val="0"/>
              </a:spcBef>
              <a:spcAft>
                <a:spcPts val="800"/>
              </a:spcAft>
              <a:buFont typeface="+mj-lt"/>
              <a:buAutoNum type="arabicPeriod" startAt="10"/>
            </a:pPr>
            <a:r>
              <a:rPr lang="es-ES" sz="1100" b="1" i="0" dirty="0">
                <a:solidFill>
                  <a:srgbClr val="000000"/>
                </a:solidFill>
                <a:effectLst/>
                <a:latin typeface="Arial Nova Cond" panose="020B0506020202020204" pitchFamily="34" charset="0"/>
              </a:rPr>
              <a:t>Resumen y cierre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solidFill>
                  <a:srgbClr val="000000"/>
                </a:solidFill>
                <a:effectLst/>
                <a:latin typeface="Arial Nova Cond" panose="020B0506020202020204" pitchFamily="34" charset="0"/>
              </a:rPr>
              <a:t>Cierre de la reunión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solidFill>
                  <a:srgbClr val="000000"/>
                </a:solidFill>
                <a:effectLst/>
                <a:latin typeface="Arial Nova Cond" panose="020B0506020202020204" pitchFamily="34" charset="0"/>
              </a:rPr>
              <a:t>Plan de Acción de la reunión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ES" sz="1100" b="0" i="0" dirty="0">
                <a:solidFill>
                  <a:srgbClr val="000000"/>
                </a:solidFill>
                <a:effectLst/>
                <a:latin typeface="Arial Nova Cond" panose="020B0506020202020204" pitchFamily="34" charset="0"/>
              </a:rPr>
              <a:t>Trabajo interfases</a:t>
            </a:r>
            <a:endParaRPr lang="es-ES" dirty="0">
              <a:latin typeface="Arial Nova Cond" panose="020B0506020202020204" pitchFamily="34" charset="0"/>
            </a:endParaRP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D789BA8D-1A87-4108-8C45-ECDD5B5E9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206" y="133162"/>
            <a:ext cx="10648081" cy="474662"/>
          </a:xfrm>
        </p:spPr>
        <p:txBody>
          <a:bodyPr/>
          <a:lstStyle/>
          <a:p>
            <a:r>
              <a:rPr lang="es-ES" sz="2400" b="0" dirty="0"/>
              <a:t>PROGRAMA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14552" y="1149942"/>
            <a:ext cx="492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rgbClr val="C00000"/>
                </a:solidFill>
              </a:rPr>
              <a:t>Miércoles, 18 de mayo de 2022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42691" y="1647013"/>
            <a:ext cx="64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</a:rPr>
              <a:t>09:00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42691" y="5951137"/>
            <a:ext cx="64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</a:rPr>
              <a:t>14:00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205624" y="5944137"/>
            <a:ext cx="12618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fontAlgn="ctr">
              <a:spcAft>
                <a:spcPts val="800"/>
              </a:spcAft>
            </a:pPr>
            <a:r>
              <a:rPr lang="es-ES" sz="11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Fin de las Jornadas</a:t>
            </a: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4501FD71-30DB-4E08-AC6B-818528F8A7F3}"/>
              </a:ext>
            </a:extLst>
          </p:cNvPr>
          <p:cNvSpPr txBox="1"/>
          <p:nvPr/>
        </p:nvSpPr>
        <p:spPr>
          <a:xfrm>
            <a:off x="625569" y="2694732"/>
            <a:ext cx="2613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</a:rPr>
              <a:t>11:00   Pausa/Café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641232" y="3109271"/>
            <a:ext cx="648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C00000"/>
                </a:solidFill>
              </a:rPr>
              <a:t>11:30</a:t>
            </a:r>
          </a:p>
        </p:txBody>
      </p:sp>
    </p:spTree>
    <p:extLst>
      <p:ext uri="{BB962C8B-B14F-4D97-AF65-F5344CB8AC3E}">
        <p14:creationId xmlns:p14="http://schemas.microsoft.com/office/powerpoint/2010/main" val="34735111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905d720-127b-4122-a48d-993cc9aa0e30"/>
</p:tagLst>
</file>

<file path=ppt/theme/theme1.xml><?xml version="1.0" encoding="utf-8"?>
<a:theme xmlns:a="http://schemas.openxmlformats.org/drawingml/2006/main" name="Slide masters">
  <a:themeElements>
    <a:clrScheme name="Ipsos CX">
      <a:dk1>
        <a:srgbClr val="000000"/>
      </a:dk1>
      <a:lt1>
        <a:srgbClr val="FFFFFF"/>
      </a:lt1>
      <a:dk2>
        <a:srgbClr val="888B8D"/>
      </a:dk2>
      <a:lt2>
        <a:srgbClr val="C8C9C7"/>
      </a:lt2>
      <a:accent1>
        <a:srgbClr val="1B365D"/>
      </a:accent1>
      <a:accent2>
        <a:srgbClr val="D81B2F"/>
      </a:accent2>
      <a:accent3>
        <a:srgbClr val="EC7527"/>
      </a:accent3>
      <a:accent4>
        <a:srgbClr val="71B1C7"/>
      </a:accent4>
      <a:accent5>
        <a:srgbClr val="1AA9A7"/>
      </a:accent5>
      <a:accent6>
        <a:srgbClr val="FFD300"/>
      </a:accent6>
      <a:hlink>
        <a:srgbClr val="CB333B"/>
      </a:hlink>
      <a:folHlink>
        <a:srgbClr val="CB333B"/>
      </a:folHlink>
    </a:clrScheme>
    <a:fontScheme name="CX Globa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tx1"/>
        </a:solidFill>
        <a:ln>
          <a:noFill/>
        </a:ln>
      </a:spPr>
      <a:bodyPr wrap="square" lIns="72000" tIns="36000" rIns="72000" bIns="36000" rtlCol="0" anchor="ctr">
        <a:spAutoFit/>
      </a:bodyPr>
      <a:lstStyle>
        <a:defPPr algn="ctr" defTabSz="953984">
          <a:spcBef>
            <a:spcPts val="600"/>
          </a:spcBef>
          <a:spcAft>
            <a:spcPts val="600"/>
          </a:spcAft>
          <a:defRPr sz="1400" kern="0" dirty="0">
            <a:solidFill>
              <a:schemeClr val="tx2"/>
            </a:solidFill>
            <a:latin typeface="Calibri" panose="020F050202020403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MS creds - IJ 021118_HW - GH FINAL PROOF copy" id="{398D2108-19E4-3140-9CE4-C691B8C66EB9}" vid="{13DAD89C-6916-AE49-B01C-7B4A83C5F3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BA7E959F9E534C8C370845C1C95E98" ma:contentTypeVersion="10" ma:contentTypeDescription="Create a new document." ma:contentTypeScope="" ma:versionID="a498f0ce42469d38df89f7c96aec93ff">
  <xsd:schema xmlns:xsd="http://www.w3.org/2001/XMLSchema" xmlns:xs="http://www.w3.org/2001/XMLSchema" xmlns:p="http://schemas.microsoft.com/office/2006/metadata/properties" xmlns:ns2="98e7c820-2f99-46bf-aa88-69f9de3069d2" xmlns:ns3="7a2c7121-37e7-4cf0-ac9c-50707cfc3d1e" targetNamespace="http://schemas.microsoft.com/office/2006/metadata/properties" ma:root="true" ma:fieldsID="8d07877ab4d4a660457a468c8c3c44fe" ns2:_="" ns3:_="">
    <xsd:import namespace="98e7c820-2f99-46bf-aa88-69f9de3069d2"/>
    <xsd:import namespace="7a2c7121-37e7-4cf0-ac9c-50707cfc3d1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7c820-2f99-46bf-aa88-69f9de3069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c7121-37e7-4cf0-ac9c-50707cfc3d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6F5545-2160-486A-BC78-096D9CEA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e7c820-2f99-46bf-aa88-69f9de3069d2"/>
    <ds:schemaRef ds:uri="7a2c7121-37e7-4cf0-ac9c-50707cfc3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1FC621-687A-41FF-984C-F5C5B1B6C78F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98e7c820-2f99-46bf-aa88-69f9de3069d2"/>
    <ds:schemaRef ds:uri="7a2c7121-37e7-4cf0-ac9c-50707cfc3d1e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8CD783-DBAD-476B-B092-DB8A166F0C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 masters</Template>
  <TotalTime>33729</TotalTime>
  <Words>585</Words>
  <Application>Microsoft Office PowerPoint</Application>
  <PresentationFormat>Panorámica</PresentationFormat>
  <Paragraphs>90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Arial Nova Cond</vt:lpstr>
      <vt:lpstr>Calibri</vt:lpstr>
      <vt:lpstr>Courier New</vt:lpstr>
      <vt:lpstr>Georgia</vt:lpstr>
      <vt:lpstr>Slide masters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Hattersley</dc:creator>
  <cp:lastModifiedBy>Javier Bustos</cp:lastModifiedBy>
  <cp:revision>585</cp:revision>
  <cp:lastPrinted>2022-05-05T10:50:58Z</cp:lastPrinted>
  <dcterms:created xsi:type="dcterms:W3CDTF">2018-11-29T11:43:08Z</dcterms:created>
  <dcterms:modified xsi:type="dcterms:W3CDTF">2022-05-25T08:16:09Z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0x0101009ABA7E959F9E534C8C370845C1C95E98</vt:lpwstr>
  </property>
</Properties>
</file>